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7EB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FC86D006-05D0-49A2-8E56-7BEC8E0D635B}" type="datetimeFigureOut">
              <a:rPr lang="fr-FR" smtClean="0"/>
              <a:t>20/06/2012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0B0F2F-C177-4629-A9DB-8BE71190BECA}" type="slidenum">
              <a:rPr lang="fr-FR" smtClean="0"/>
              <a:t>‹N°›</a:t>
            </a:fld>
            <a:endParaRPr lang="fr-FR"/>
          </a:p>
        </p:txBody>
      </p:sp>
    </p:spTree>
    <p:extLst>
      <p:ext uri="{BB962C8B-B14F-4D97-AF65-F5344CB8AC3E}">
        <p14:creationId xmlns:p14="http://schemas.microsoft.com/office/powerpoint/2010/main" val="3866362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C86D006-05D0-49A2-8E56-7BEC8E0D635B}" type="datetimeFigureOut">
              <a:rPr lang="fr-FR" smtClean="0"/>
              <a:t>20/06/2012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0B0F2F-C177-4629-A9DB-8BE71190BECA}" type="slidenum">
              <a:rPr lang="fr-FR" smtClean="0"/>
              <a:t>‹N°›</a:t>
            </a:fld>
            <a:endParaRPr lang="fr-FR"/>
          </a:p>
        </p:txBody>
      </p:sp>
    </p:spTree>
    <p:extLst>
      <p:ext uri="{BB962C8B-B14F-4D97-AF65-F5344CB8AC3E}">
        <p14:creationId xmlns:p14="http://schemas.microsoft.com/office/powerpoint/2010/main" val="1354274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C86D006-05D0-49A2-8E56-7BEC8E0D635B}" type="datetimeFigureOut">
              <a:rPr lang="fr-FR" smtClean="0"/>
              <a:t>20/06/2012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0B0F2F-C177-4629-A9DB-8BE71190BECA}" type="slidenum">
              <a:rPr lang="fr-FR" smtClean="0"/>
              <a:t>‹N°›</a:t>
            </a:fld>
            <a:endParaRPr lang="fr-FR"/>
          </a:p>
        </p:txBody>
      </p:sp>
    </p:spTree>
    <p:extLst>
      <p:ext uri="{BB962C8B-B14F-4D97-AF65-F5344CB8AC3E}">
        <p14:creationId xmlns:p14="http://schemas.microsoft.com/office/powerpoint/2010/main" val="1587596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C86D006-05D0-49A2-8E56-7BEC8E0D635B}" type="datetimeFigureOut">
              <a:rPr lang="fr-FR" smtClean="0"/>
              <a:t>20/06/2012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0B0F2F-C177-4629-A9DB-8BE71190BECA}" type="slidenum">
              <a:rPr lang="fr-FR" smtClean="0"/>
              <a:t>‹N°›</a:t>
            </a:fld>
            <a:endParaRPr lang="fr-FR"/>
          </a:p>
        </p:txBody>
      </p:sp>
    </p:spTree>
    <p:extLst>
      <p:ext uri="{BB962C8B-B14F-4D97-AF65-F5344CB8AC3E}">
        <p14:creationId xmlns:p14="http://schemas.microsoft.com/office/powerpoint/2010/main" val="2079713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FC86D006-05D0-49A2-8E56-7BEC8E0D635B}" type="datetimeFigureOut">
              <a:rPr lang="fr-FR" smtClean="0"/>
              <a:t>20/06/2012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0B0F2F-C177-4629-A9DB-8BE71190BECA}" type="slidenum">
              <a:rPr lang="fr-FR" smtClean="0"/>
              <a:t>‹N°›</a:t>
            </a:fld>
            <a:endParaRPr lang="fr-FR"/>
          </a:p>
        </p:txBody>
      </p:sp>
    </p:spTree>
    <p:extLst>
      <p:ext uri="{BB962C8B-B14F-4D97-AF65-F5344CB8AC3E}">
        <p14:creationId xmlns:p14="http://schemas.microsoft.com/office/powerpoint/2010/main" val="3745172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C86D006-05D0-49A2-8E56-7BEC8E0D635B}" type="datetimeFigureOut">
              <a:rPr lang="fr-FR" smtClean="0"/>
              <a:t>20/06/2012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80B0F2F-C177-4629-A9DB-8BE71190BECA}" type="slidenum">
              <a:rPr lang="fr-FR" smtClean="0"/>
              <a:t>‹N°›</a:t>
            </a:fld>
            <a:endParaRPr lang="fr-FR"/>
          </a:p>
        </p:txBody>
      </p:sp>
    </p:spTree>
    <p:extLst>
      <p:ext uri="{BB962C8B-B14F-4D97-AF65-F5344CB8AC3E}">
        <p14:creationId xmlns:p14="http://schemas.microsoft.com/office/powerpoint/2010/main" val="3751486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C86D006-05D0-49A2-8E56-7BEC8E0D635B}" type="datetimeFigureOut">
              <a:rPr lang="fr-FR" smtClean="0"/>
              <a:t>20/06/2012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80B0F2F-C177-4629-A9DB-8BE71190BECA}" type="slidenum">
              <a:rPr lang="fr-FR" smtClean="0"/>
              <a:t>‹N°›</a:t>
            </a:fld>
            <a:endParaRPr lang="fr-FR"/>
          </a:p>
        </p:txBody>
      </p:sp>
    </p:spTree>
    <p:extLst>
      <p:ext uri="{BB962C8B-B14F-4D97-AF65-F5344CB8AC3E}">
        <p14:creationId xmlns:p14="http://schemas.microsoft.com/office/powerpoint/2010/main" val="2719021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FC86D006-05D0-49A2-8E56-7BEC8E0D635B}" type="datetimeFigureOut">
              <a:rPr lang="fr-FR" smtClean="0"/>
              <a:t>20/06/2012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80B0F2F-C177-4629-A9DB-8BE71190BECA}" type="slidenum">
              <a:rPr lang="fr-FR" smtClean="0"/>
              <a:t>‹N°›</a:t>
            </a:fld>
            <a:endParaRPr lang="fr-FR"/>
          </a:p>
        </p:txBody>
      </p:sp>
    </p:spTree>
    <p:extLst>
      <p:ext uri="{BB962C8B-B14F-4D97-AF65-F5344CB8AC3E}">
        <p14:creationId xmlns:p14="http://schemas.microsoft.com/office/powerpoint/2010/main" val="373999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C86D006-05D0-49A2-8E56-7BEC8E0D635B}" type="datetimeFigureOut">
              <a:rPr lang="fr-FR" smtClean="0"/>
              <a:t>20/06/2012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80B0F2F-C177-4629-A9DB-8BE71190BECA}" type="slidenum">
              <a:rPr lang="fr-FR" smtClean="0"/>
              <a:t>‹N°›</a:t>
            </a:fld>
            <a:endParaRPr lang="fr-FR"/>
          </a:p>
        </p:txBody>
      </p:sp>
    </p:spTree>
    <p:extLst>
      <p:ext uri="{BB962C8B-B14F-4D97-AF65-F5344CB8AC3E}">
        <p14:creationId xmlns:p14="http://schemas.microsoft.com/office/powerpoint/2010/main" val="761157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C86D006-05D0-49A2-8E56-7BEC8E0D635B}" type="datetimeFigureOut">
              <a:rPr lang="fr-FR" smtClean="0"/>
              <a:t>20/06/2012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80B0F2F-C177-4629-A9DB-8BE71190BECA}" type="slidenum">
              <a:rPr lang="fr-FR" smtClean="0"/>
              <a:t>‹N°›</a:t>
            </a:fld>
            <a:endParaRPr lang="fr-FR"/>
          </a:p>
        </p:txBody>
      </p:sp>
    </p:spTree>
    <p:extLst>
      <p:ext uri="{BB962C8B-B14F-4D97-AF65-F5344CB8AC3E}">
        <p14:creationId xmlns:p14="http://schemas.microsoft.com/office/powerpoint/2010/main" val="2018830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C86D006-05D0-49A2-8E56-7BEC8E0D635B}" type="datetimeFigureOut">
              <a:rPr lang="fr-FR" smtClean="0"/>
              <a:t>20/06/2012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80B0F2F-C177-4629-A9DB-8BE71190BECA}" type="slidenum">
              <a:rPr lang="fr-FR" smtClean="0"/>
              <a:t>‹N°›</a:t>
            </a:fld>
            <a:endParaRPr lang="fr-FR"/>
          </a:p>
        </p:txBody>
      </p:sp>
    </p:spTree>
    <p:extLst>
      <p:ext uri="{BB962C8B-B14F-4D97-AF65-F5344CB8AC3E}">
        <p14:creationId xmlns:p14="http://schemas.microsoft.com/office/powerpoint/2010/main" val="3594667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86D006-05D0-49A2-8E56-7BEC8E0D635B}" type="datetimeFigureOut">
              <a:rPr lang="fr-FR" smtClean="0"/>
              <a:t>20/06/2012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0B0F2F-C177-4629-A9DB-8BE71190BECA}" type="slidenum">
              <a:rPr lang="fr-FR" smtClean="0"/>
              <a:t>‹N°›</a:t>
            </a:fld>
            <a:endParaRPr lang="fr-FR"/>
          </a:p>
        </p:txBody>
      </p:sp>
    </p:spTree>
    <p:extLst>
      <p:ext uri="{BB962C8B-B14F-4D97-AF65-F5344CB8AC3E}">
        <p14:creationId xmlns:p14="http://schemas.microsoft.com/office/powerpoint/2010/main" val="1824983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204864"/>
            <a:ext cx="7772400" cy="1470025"/>
          </a:xfrm>
        </p:spPr>
        <p:txBody>
          <a:bodyPr/>
          <a:lstStyle/>
          <a:p>
            <a:r>
              <a:rPr lang="fr-FR" dirty="0" smtClean="0"/>
              <a:t>TRAVAUX DE FIDELISATION</a:t>
            </a:r>
            <a:br>
              <a:rPr lang="fr-FR" dirty="0" smtClean="0"/>
            </a:br>
            <a:r>
              <a:rPr lang="fr-FR" dirty="0" smtClean="0"/>
              <a:t>LOCATAIRE</a:t>
            </a:r>
            <a:endParaRPr lang="fr-FR" dirty="0"/>
          </a:p>
        </p:txBody>
      </p:sp>
      <p:sp>
        <p:nvSpPr>
          <p:cNvPr id="4" name="ZoneTexte 3"/>
          <p:cNvSpPr txBox="1"/>
          <p:nvPr/>
        </p:nvSpPr>
        <p:spPr>
          <a:xfrm>
            <a:off x="0" y="260648"/>
            <a:ext cx="9144000" cy="369332"/>
          </a:xfrm>
          <a:prstGeom prst="rect">
            <a:avLst/>
          </a:prstGeom>
          <a:gradFill flip="none" rotWithShape="1">
            <a:gsLst>
              <a:gs pos="0">
                <a:srgbClr val="88C7BE"/>
              </a:gs>
              <a:gs pos="0">
                <a:srgbClr val="00B050">
                  <a:alpha val="49000"/>
                  <a:lumMod val="90000"/>
                </a:srgbClr>
              </a:gs>
              <a:gs pos="100000">
                <a:srgbClr val="C7EBC5"/>
              </a:gs>
              <a:gs pos="100000">
                <a:schemeClr val="accent1">
                  <a:tint val="23500"/>
                  <a:satMod val="160000"/>
                </a:schemeClr>
              </a:gs>
            </a:gsLst>
            <a:lin ang="0" scaled="1"/>
            <a:tileRect/>
          </a:gradFill>
        </p:spPr>
        <p:txBody>
          <a:bodyPr wrap="square" rtlCol="0">
            <a:spAutoFit/>
          </a:bodyPr>
          <a:lstStyle/>
          <a:p>
            <a:endParaRPr lang="fr-FR" dirty="0"/>
          </a:p>
        </p:txBody>
      </p:sp>
      <p:sp>
        <p:nvSpPr>
          <p:cNvPr id="5" name="ZoneTexte 4"/>
          <p:cNvSpPr txBox="1"/>
          <p:nvPr/>
        </p:nvSpPr>
        <p:spPr>
          <a:xfrm>
            <a:off x="0" y="6237312"/>
            <a:ext cx="9144000" cy="307777"/>
          </a:xfrm>
          <a:prstGeom prst="rect">
            <a:avLst/>
          </a:prstGeom>
          <a:gradFill flip="none" rotWithShape="1">
            <a:gsLst>
              <a:gs pos="0">
                <a:srgbClr val="88C7BE"/>
              </a:gs>
              <a:gs pos="0">
                <a:srgbClr val="00B050">
                  <a:alpha val="49000"/>
                  <a:lumMod val="90000"/>
                </a:srgbClr>
              </a:gs>
              <a:gs pos="100000">
                <a:srgbClr val="C7EBC5"/>
              </a:gs>
              <a:gs pos="100000">
                <a:schemeClr val="accent1">
                  <a:tint val="23500"/>
                  <a:satMod val="160000"/>
                </a:schemeClr>
              </a:gs>
            </a:gsLst>
            <a:lin ang="0" scaled="1"/>
            <a:tileRect/>
          </a:gradFill>
        </p:spPr>
        <p:txBody>
          <a:bodyPr wrap="square" rtlCol="0">
            <a:spAutoFit/>
          </a:bodyPr>
          <a:lstStyle/>
          <a:p>
            <a:r>
              <a:rPr lang="fr-FR" sz="1400" dirty="0" smtClean="0"/>
              <a:t>Direction du Patrimoine</a:t>
            </a:r>
            <a:endParaRPr lang="fr-FR" sz="1400" dirty="0"/>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56634" y="629979"/>
            <a:ext cx="3096344" cy="1212215"/>
          </a:xfrm>
          <a:prstGeom prst="rect">
            <a:avLst/>
          </a:prstGeom>
        </p:spPr>
      </p:pic>
    </p:spTree>
    <p:extLst>
      <p:ext uri="{BB962C8B-B14F-4D97-AF65-F5344CB8AC3E}">
        <p14:creationId xmlns:p14="http://schemas.microsoft.com/office/powerpoint/2010/main" val="3731149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67744" y="764704"/>
            <a:ext cx="4536504" cy="864096"/>
          </a:xfrm>
          <a:ln w="19050">
            <a:solidFill>
              <a:schemeClr val="bg1">
                <a:lumMod val="50000"/>
              </a:schemeClr>
            </a:solidFill>
          </a:ln>
        </p:spPr>
        <p:txBody>
          <a:bodyPr>
            <a:noAutofit/>
          </a:bodyPr>
          <a:lstStyle/>
          <a:p>
            <a:r>
              <a:rPr lang="fr-FR" sz="2000" dirty="0" smtClean="0"/>
              <a:t>MOTORISATION DE VOLETS ROULANTS</a:t>
            </a:r>
            <a:br>
              <a:rPr lang="fr-FR" sz="2000" dirty="0" smtClean="0"/>
            </a:br>
            <a:r>
              <a:rPr lang="fr-FR" sz="2000" dirty="0" smtClean="0"/>
              <a:t>« Quartier Beaulieu » à CHATEAUROUX</a:t>
            </a:r>
            <a:endParaRPr lang="fr-FR" sz="2000" dirty="0"/>
          </a:p>
        </p:txBody>
      </p:sp>
      <p:sp>
        <p:nvSpPr>
          <p:cNvPr id="4" name="ZoneTexte 3"/>
          <p:cNvSpPr txBox="1"/>
          <p:nvPr/>
        </p:nvSpPr>
        <p:spPr>
          <a:xfrm>
            <a:off x="0" y="260648"/>
            <a:ext cx="9144000" cy="369332"/>
          </a:xfrm>
          <a:prstGeom prst="rect">
            <a:avLst/>
          </a:prstGeom>
          <a:gradFill flip="none" rotWithShape="1">
            <a:gsLst>
              <a:gs pos="0">
                <a:srgbClr val="88C7BE"/>
              </a:gs>
              <a:gs pos="0">
                <a:srgbClr val="00B050">
                  <a:alpha val="49000"/>
                  <a:lumMod val="90000"/>
                </a:srgbClr>
              </a:gs>
              <a:gs pos="100000">
                <a:srgbClr val="C7EBC5"/>
              </a:gs>
              <a:gs pos="100000">
                <a:schemeClr val="accent1">
                  <a:tint val="23500"/>
                  <a:satMod val="160000"/>
                </a:schemeClr>
              </a:gs>
            </a:gsLst>
            <a:lin ang="0" scaled="1"/>
            <a:tileRect/>
          </a:gradFill>
        </p:spPr>
        <p:txBody>
          <a:bodyPr wrap="square" rtlCol="0">
            <a:spAutoFit/>
          </a:bodyPr>
          <a:lstStyle/>
          <a:p>
            <a:endParaRPr lang="fr-FR" dirty="0"/>
          </a:p>
        </p:txBody>
      </p:sp>
      <p:sp>
        <p:nvSpPr>
          <p:cNvPr id="5" name="ZoneTexte 4"/>
          <p:cNvSpPr txBox="1"/>
          <p:nvPr/>
        </p:nvSpPr>
        <p:spPr>
          <a:xfrm>
            <a:off x="0" y="6237312"/>
            <a:ext cx="9144000" cy="307777"/>
          </a:xfrm>
          <a:prstGeom prst="rect">
            <a:avLst/>
          </a:prstGeom>
          <a:gradFill flip="none" rotWithShape="1">
            <a:gsLst>
              <a:gs pos="0">
                <a:srgbClr val="88C7BE"/>
              </a:gs>
              <a:gs pos="0">
                <a:srgbClr val="00B050">
                  <a:alpha val="49000"/>
                  <a:lumMod val="90000"/>
                </a:srgbClr>
              </a:gs>
              <a:gs pos="100000">
                <a:srgbClr val="C7EBC5"/>
              </a:gs>
              <a:gs pos="100000">
                <a:schemeClr val="accent1">
                  <a:tint val="23500"/>
                  <a:satMod val="160000"/>
                </a:schemeClr>
              </a:gs>
            </a:gsLst>
            <a:lin ang="0" scaled="1"/>
            <a:tileRect/>
          </a:gradFill>
        </p:spPr>
        <p:txBody>
          <a:bodyPr wrap="square" rtlCol="0">
            <a:spAutoFit/>
          </a:bodyPr>
          <a:lstStyle/>
          <a:p>
            <a:r>
              <a:rPr lang="fr-FR" sz="1400" dirty="0" smtClean="0"/>
              <a:t>Direction du Patrimoine</a:t>
            </a:r>
            <a:endParaRPr lang="fr-FR" sz="1400" dirty="0"/>
          </a:p>
        </p:txBody>
      </p:sp>
      <p:sp>
        <p:nvSpPr>
          <p:cNvPr id="3" name="Rectangle 2"/>
          <p:cNvSpPr/>
          <p:nvPr/>
        </p:nvSpPr>
        <p:spPr>
          <a:xfrm>
            <a:off x="677648" y="1737899"/>
            <a:ext cx="7560840" cy="4708981"/>
          </a:xfrm>
          <a:prstGeom prst="rect">
            <a:avLst/>
          </a:prstGeom>
        </p:spPr>
        <p:txBody>
          <a:bodyPr wrap="square">
            <a:spAutoFit/>
          </a:bodyPr>
          <a:lstStyle/>
          <a:p>
            <a:pPr>
              <a:spcAft>
                <a:spcPts val="400"/>
              </a:spcAft>
            </a:pPr>
            <a:r>
              <a:rPr lang="fr-FR" b="1" u="sng" dirty="0"/>
              <a:t>I – Bâtiments concernés</a:t>
            </a:r>
            <a:endParaRPr lang="fr-FR" dirty="0"/>
          </a:p>
          <a:p>
            <a:pPr>
              <a:spcAft>
                <a:spcPts val="400"/>
              </a:spcAft>
            </a:pPr>
            <a:r>
              <a:rPr lang="fr-FR" dirty="0"/>
              <a:t>Les premiers logements concernés sont ceux des entrées n° 72, 74, 76, 78, 80 et 82 Rue d’Aquitaine.</a:t>
            </a:r>
          </a:p>
          <a:p>
            <a:pPr>
              <a:spcAft>
                <a:spcPts val="400"/>
              </a:spcAft>
            </a:pPr>
            <a:r>
              <a:rPr lang="fr-FR" dirty="0"/>
              <a:t> </a:t>
            </a:r>
          </a:p>
          <a:p>
            <a:pPr>
              <a:spcAft>
                <a:spcPts val="400"/>
              </a:spcAft>
            </a:pPr>
            <a:r>
              <a:rPr lang="fr-FR" b="1" u="sng" dirty="0"/>
              <a:t>II – Délais</a:t>
            </a:r>
            <a:endParaRPr lang="fr-FR" dirty="0"/>
          </a:p>
          <a:p>
            <a:pPr>
              <a:spcAft>
                <a:spcPts val="400"/>
              </a:spcAft>
            </a:pPr>
            <a:r>
              <a:rPr lang="fr-FR" dirty="0"/>
              <a:t>Pour cette tranche, le chantier se déroulera du 3 septembre au 16 novembre 2012. La durée d’intervention est d’une journée par logement. Les locataires seront avertis 15 jours en amont par le service technique de la date précise les concernant, confirmée 48 heures au préalable par l’entreprise adjudicataire, l’entreprise MAUVE de SAINT MAUR.</a:t>
            </a:r>
          </a:p>
          <a:p>
            <a:pPr>
              <a:spcAft>
                <a:spcPts val="400"/>
              </a:spcAft>
            </a:pPr>
            <a:r>
              <a:rPr lang="fr-FR" dirty="0"/>
              <a:t> </a:t>
            </a:r>
          </a:p>
          <a:p>
            <a:pPr>
              <a:spcAft>
                <a:spcPts val="400"/>
              </a:spcAft>
            </a:pPr>
            <a:r>
              <a:rPr lang="fr-FR" b="1" u="sng" dirty="0"/>
              <a:t>III – Logement témoin</a:t>
            </a:r>
            <a:endParaRPr lang="fr-FR" dirty="0"/>
          </a:p>
          <a:p>
            <a:pPr>
              <a:spcAft>
                <a:spcPts val="400"/>
              </a:spcAft>
            </a:pPr>
            <a:r>
              <a:rPr lang="fr-FR" dirty="0"/>
              <a:t>Il est en cours d’exécution et sera réceptionné le 20 juin 2012</a:t>
            </a:r>
            <a:r>
              <a:rPr lang="fr-FR" dirty="0" smtClean="0"/>
              <a:t>.</a:t>
            </a:r>
          </a:p>
          <a:p>
            <a:pPr>
              <a:spcAft>
                <a:spcPts val="400"/>
              </a:spcAft>
            </a:pPr>
            <a:r>
              <a:rPr lang="fr-FR" dirty="0" smtClean="0"/>
              <a:t>Une porte ouverte est prévue le 2 juillet 2012</a:t>
            </a:r>
            <a:endParaRPr lang="fr-FR" dirty="0"/>
          </a:p>
          <a:p>
            <a:pPr algn="r">
              <a:spcAft>
                <a:spcPts val="400"/>
              </a:spcAft>
            </a:pPr>
            <a:endParaRPr lang="fr-FR" dirty="0"/>
          </a:p>
        </p:txBody>
      </p:sp>
    </p:spTree>
    <p:extLst>
      <p:ext uri="{BB962C8B-B14F-4D97-AF65-F5344CB8AC3E}">
        <p14:creationId xmlns:p14="http://schemas.microsoft.com/office/powerpoint/2010/main" val="455523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260648"/>
            <a:ext cx="9144000" cy="369332"/>
          </a:xfrm>
          <a:prstGeom prst="rect">
            <a:avLst/>
          </a:prstGeom>
          <a:gradFill flip="none" rotWithShape="1">
            <a:gsLst>
              <a:gs pos="0">
                <a:srgbClr val="88C7BE"/>
              </a:gs>
              <a:gs pos="0">
                <a:srgbClr val="00B050">
                  <a:alpha val="49000"/>
                  <a:lumMod val="90000"/>
                </a:srgbClr>
              </a:gs>
              <a:gs pos="100000">
                <a:srgbClr val="C7EBC5"/>
              </a:gs>
              <a:gs pos="100000">
                <a:schemeClr val="accent1">
                  <a:tint val="23500"/>
                  <a:satMod val="160000"/>
                </a:schemeClr>
              </a:gs>
            </a:gsLst>
            <a:lin ang="0" scaled="1"/>
            <a:tileRect/>
          </a:gradFill>
        </p:spPr>
        <p:txBody>
          <a:bodyPr wrap="square" rtlCol="0">
            <a:spAutoFit/>
          </a:bodyPr>
          <a:lstStyle/>
          <a:p>
            <a:endParaRPr lang="fr-FR" dirty="0"/>
          </a:p>
        </p:txBody>
      </p:sp>
      <p:sp>
        <p:nvSpPr>
          <p:cNvPr id="5" name="ZoneTexte 4"/>
          <p:cNvSpPr txBox="1"/>
          <p:nvPr/>
        </p:nvSpPr>
        <p:spPr>
          <a:xfrm>
            <a:off x="0" y="6237312"/>
            <a:ext cx="9144000" cy="307777"/>
          </a:xfrm>
          <a:prstGeom prst="rect">
            <a:avLst/>
          </a:prstGeom>
          <a:gradFill flip="none" rotWithShape="1">
            <a:gsLst>
              <a:gs pos="0">
                <a:srgbClr val="88C7BE"/>
              </a:gs>
              <a:gs pos="0">
                <a:srgbClr val="00B050">
                  <a:alpha val="49000"/>
                  <a:lumMod val="90000"/>
                </a:srgbClr>
              </a:gs>
              <a:gs pos="100000">
                <a:srgbClr val="C7EBC5"/>
              </a:gs>
              <a:gs pos="100000">
                <a:schemeClr val="accent1">
                  <a:tint val="23500"/>
                  <a:satMod val="160000"/>
                </a:schemeClr>
              </a:gs>
            </a:gsLst>
            <a:lin ang="0" scaled="1"/>
            <a:tileRect/>
          </a:gradFill>
        </p:spPr>
        <p:txBody>
          <a:bodyPr wrap="square" rtlCol="0">
            <a:spAutoFit/>
          </a:bodyPr>
          <a:lstStyle/>
          <a:p>
            <a:r>
              <a:rPr lang="fr-FR" sz="1400" dirty="0" smtClean="0"/>
              <a:t>Direction du Patrimoine</a:t>
            </a:r>
            <a:endParaRPr lang="fr-FR" sz="1400" dirty="0"/>
          </a:p>
        </p:txBody>
      </p:sp>
      <p:sp>
        <p:nvSpPr>
          <p:cNvPr id="3" name="Rectangle 2"/>
          <p:cNvSpPr/>
          <p:nvPr/>
        </p:nvSpPr>
        <p:spPr>
          <a:xfrm>
            <a:off x="665804" y="1340768"/>
            <a:ext cx="7560840" cy="4052391"/>
          </a:xfrm>
          <a:prstGeom prst="rect">
            <a:avLst/>
          </a:prstGeom>
        </p:spPr>
        <p:txBody>
          <a:bodyPr wrap="square">
            <a:spAutoFit/>
          </a:bodyPr>
          <a:lstStyle/>
          <a:p>
            <a:pPr>
              <a:spcAft>
                <a:spcPts val="400"/>
              </a:spcAft>
            </a:pPr>
            <a:r>
              <a:rPr lang="fr-FR" b="1" u="sng" dirty="0" smtClean="0"/>
              <a:t>IV </a:t>
            </a:r>
            <a:r>
              <a:rPr lang="fr-FR" b="1" u="sng" dirty="0"/>
              <a:t>– Description des travaux</a:t>
            </a:r>
            <a:endParaRPr lang="fr-FR" dirty="0"/>
          </a:p>
          <a:p>
            <a:pPr marL="285750" lvl="0" indent="-285750">
              <a:spcAft>
                <a:spcPts val="400"/>
              </a:spcAft>
              <a:buFont typeface="Wingdings" pitchFamily="2" charset="2"/>
              <a:buChar char="§"/>
            </a:pPr>
            <a:r>
              <a:rPr lang="fr-FR" dirty="0"/>
              <a:t>Les tabliers de volets roulants existants seront conservés</a:t>
            </a:r>
          </a:p>
          <a:p>
            <a:pPr marL="285750" lvl="0" indent="-285750">
              <a:spcAft>
                <a:spcPts val="400"/>
              </a:spcAft>
              <a:buFont typeface="Wingdings" pitchFamily="2" charset="2"/>
              <a:buChar char="§"/>
            </a:pPr>
            <a:r>
              <a:rPr lang="fr-FR" dirty="0"/>
              <a:t>Remplacement des axes de rotation existants par des axes motorisés</a:t>
            </a:r>
          </a:p>
          <a:p>
            <a:pPr marL="285750" lvl="0" indent="-285750">
              <a:spcAft>
                <a:spcPts val="400"/>
              </a:spcAft>
              <a:buFont typeface="Wingdings" pitchFamily="2" charset="2"/>
              <a:buChar char="§"/>
            </a:pPr>
            <a:r>
              <a:rPr lang="fr-FR" dirty="0"/>
              <a:t>Mise en œuvre d’un bouton poussoir au droit de chaque fenêtre commandant la fermeture et l’ouverture électriquement</a:t>
            </a:r>
          </a:p>
          <a:p>
            <a:pPr marL="285750" lvl="0" indent="-285750">
              <a:spcAft>
                <a:spcPts val="400"/>
              </a:spcAft>
              <a:buFont typeface="Wingdings" pitchFamily="2" charset="2"/>
              <a:buChar char="§"/>
            </a:pPr>
            <a:r>
              <a:rPr lang="fr-FR" dirty="0"/>
              <a:t>La plus grande baie recevra en plus une manœuvre mécanique d’ouverture appelée « commande de secours »</a:t>
            </a:r>
          </a:p>
          <a:p>
            <a:pPr marL="285750" lvl="0" indent="-285750">
              <a:spcAft>
                <a:spcPts val="400"/>
              </a:spcAft>
              <a:buFont typeface="Wingdings" pitchFamily="2" charset="2"/>
              <a:buChar char="§"/>
            </a:pPr>
            <a:r>
              <a:rPr lang="fr-FR" dirty="0"/>
              <a:t>Un bouton poussoir nommé « commande centralisée » sera installé dans le salon et servira à fermer ou à ouvrir la totalité des volets roulants en une seule impulsion</a:t>
            </a:r>
          </a:p>
          <a:p>
            <a:pPr marL="285750" lvl="0" indent="-285750">
              <a:spcAft>
                <a:spcPts val="400"/>
              </a:spcAft>
              <a:buFont typeface="Wingdings" pitchFamily="2" charset="2"/>
              <a:buChar char="§"/>
            </a:pPr>
            <a:r>
              <a:rPr lang="fr-FR" dirty="0"/>
              <a:t>Les goulottes électriques existantes seront utilisées au maximum afin de minimiser la pose de nouvelles</a:t>
            </a:r>
          </a:p>
          <a:p>
            <a:pPr marL="285750" lvl="0" indent="-285750">
              <a:spcAft>
                <a:spcPts val="400"/>
              </a:spcAft>
              <a:buFont typeface="Wingdings" pitchFamily="2" charset="2"/>
              <a:buChar char="§"/>
            </a:pPr>
            <a:r>
              <a:rPr lang="fr-FR" dirty="0"/>
              <a:t>Il n’y aura aucune dégradation des embellissements</a:t>
            </a:r>
          </a:p>
        </p:txBody>
      </p:sp>
    </p:spTree>
    <p:extLst>
      <p:ext uri="{BB962C8B-B14F-4D97-AF65-F5344CB8AC3E}">
        <p14:creationId xmlns:p14="http://schemas.microsoft.com/office/powerpoint/2010/main" val="3191536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260648"/>
            <a:ext cx="9144000" cy="369332"/>
          </a:xfrm>
          <a:prstGeom prst="rect">
            <a:avLst/>
          </a:prstGeom>
          <a:gradFill flip="none" rotWithShape="1">
            <a:gsLst>
              <a:gs pos="0">
                <a:srgbClr val="88C7BE"/>
              </a:gs>
              <a:gs pos="0">
                <a:srgbClr val="00B050">
                  <a:alpha val="49000"/>
                  <a:lumMod val="90000"/>
                </a:srgbClr>
              </a:gs>
              <a:gs pos="100000">
                <a:srgbClr val="C7EBC5"/>
              </a:gs>
              <a:gs pos="100000">
                <a:schemeClr val="accent1">
                  <a:tint val="23500"/>
                  <a:satMod val="160000"/>
                </a:schemeClr>
              </a:gs>
            </a:gsLst>
            <a:lin ang="0" scaled="1"/>
            <a:tileRect/>
          </a:gradFill>
        </p:spPr>
        <p:txBody>
          <a:bodyPr wrap="square" rtlCol="0">
            <a:spAutoFit/>
          </a:bodyPr>
          <a:lstStyle/>
          <a:p>
            <a:endParaRPr lang="fr-FR" dirty="0"/>
          </a:p>
        </p:txBody>
      </p:sp>
      <p:sp>
        <p:nvSpPr>
          <p:cNvPr id="5" name="ZoneTexte 4"/>
          <p:cNvSpPr txBox="1"/>
          <p:nvPr/>
        </p:nvSpPr>
        <p:spPr>
          <a:xfrm>
            <a:off x="0" y="6237312"/>
            <a:ext cx="9144000" cy="307777"/>
          </a:xfrm>
          <a:prstGeom prst="rect">
            <a:avLst/>
          </a:prstGeom>
          <a:gradFill flip="none" rotWithShape="1">
            <a:gsLst>
              <a:gs pos="0">
                <a:srgbClr val="88C7BE"/>
              </a:gs>
              <a:gs pos="0">
                <a:srgbClr val="00B050">
                  <a:alpha val="49000"/>
                  <a:lumMod val="90000"/>
                </a:srgbClr>
              </a:gs>
              <a:gs pos="100000">
                <a:srgbClr val="C7EBC5"/>
              </a:gs>
              <a:gs pos="100000">
                <a:schemeClr val="accent1">
                  <a:tint val="23500"/>
                  <a:satMod val="160000"/>
                </a:schemeClr>
              </a:gs>
            </a:gsLst>
            <a:lin ang="0" scaled="1"/>
            <a:tileRect/>
          </a:gradFill>
        </p:spPr>
        <p:txBody>
          <a:bodyPr wrap="square" rtlCol="0">
            <a:spAutoFit/>
          </a:bodyPr>
          <a:lstStyle/>
          <a:p>
            <a:r>
              <a:rPr lang="fr-FR" sz="1400" dirty="0" smtClean="0"/>
              <a:t>Direction du Patrimoine</a:t>
            </a:r>
            <a:endParaRPr lang="fr-FR" sz="1400" dirty="0"/>
          </a:p>
        </p:txBody>
      </p:sp>
      <p:sp>
        <p:nvSpPr>
          <p:cNvPr id="3" name="Rectangle 2"/>
          <p:cNvSpPr/>
          <p:nvPr/>
        </p:nvSpPr>
        <p:spPr>
          <a:xfrm>
            <a:off x="791580" y="1340768"/>
            <a:ext cx="7560840" cy="2708434"/>
          </a:xfrm>
          <a:prstGeom prst="rect">
            <a:avLst/>
          </a:prstGeom>
        </p:spPr>
        <p:txBody>
          <a:bodyPr wrap="square">
            <a:spAutoFit/>
          </a:bodyPr>
          <a:lstStyle/>
          <a:p>
            <a:pPr>
              <a:spcAft>
                <a:spcPts val="2400"/>
              </a:spcAft>
            </a:pPr>
            <a:r>
              <a:rPr lang="fr-FR" b="1" u="sng" dirty="0" smtClean="0"/>
              <a:t>V </a:t>
            </a:r>
            <a:r>
              <a:rPr lang="fr-FR" b="1" u="sng" dirty="0"/>
              <a:t>– </a:t>
            </a:r>
            <a:r>
              <a:rPr lang="fr-FR" b="1" u="sng" dirty="0" smtClean="0"/>
              <a:t>Tranches de travaux futures</a:t>
            </a:r>
            <a:endParaRPr lang="fr-FR" dirty="0"/>
          </a:p>
          <a:p>
            <a:pPr marL="285750" lvl="0" indent="-285750">
              <a:spcAft>
                <a:spcPts val="2400"/>
              </a:spcAft>
              <a:buFont typeface="Wingdings" pitchFamily="2" charset="2"/>
              <a:buChar char="§"/>
            </a:pPr>
            <a:r>
              <a:rPr lang="fr-FR" dirty="0" smtClean="0"/>
              <a:t>14, 16 Rue de Bourgogne (8 logements)</a:t>
            </a:r>
          </a:p>
          <a:p>
            <a:pPr marL="285750" lvl="0" indent="-285750">
              <a:spcAft>
                <a:spcPts val="2400"/>
              </a:spcAft>
              <a:buFont typeface="Wingdings" pitchFamily="2" charset="2"/>
              <a:buChar char="§"/>
            </a:pPr>
            <a:r>
              <a:rPr lang="fr-FR" dirty="0" smtClean="0"/>
              <a:t>20, 22, 24 et 26 Rue de Provence (18 logements)</a:t>
            </a:r>
          </a:p>
          <a:p>
            <a:pPr marL="285750" lvl="0" indent="-285750">
              <a:spcAft>
                <a:spcPts val="2400"/>
              </a:spcAft>
              <a:buFont typeface="Wingdings" pitchFamily="2" charset="2"/>
              <a:buChar char="§"/>
            </a:pPr>
            <a:r>
              <a:rPr lang="fr-FR" dirty="0" smtClean="0"/>
              <a:t>2, 4, 6 et 8 Rue de Savoie (40 logements)</a:t>
            </a:r>
          </a:p>
          <a:p>
            <a:pPr marL="285750" lvl="0" indent="-285750">
              <a:spcAft>
                <a:spcPts val="2400"/>
              </a:spcAft>
              <a:buFont typeface="Wingdings" pitchFamily="2" charset="2"/>
              <a:buChar char="§"/>
            </a:pPr>
            <a:r>
              <a:rPr lang="fr-FR" dirty="0" smtClean="0"/>
              <a:t>1, 3, 5 et 7 Rue de Savoie (18 logements)</a:t>
            </a:r>
            <a:endParaRPr lang="fr-FR" dirty="0"/>
          </a:p>
        </p:txBody>
      </p:sp>
    </p:spTree>
    <p:extLst>
      <p:ext uri="{BB962C8B-B14F-4D97-AF65-F5344CB8AC3E}">
        <p14:creationId xmlns:p14="http://schemas.microsoft.com/office/powerpoint/2010/main" val="789820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260648"/>
            <a:ext cx="9144000" cy="369332"/>
          </a:xfrm>
          <a:prstGeom prst="rect">
            <a:avLst/>
          </a:prstGeom>
          <a:gradFill flip="none" rotWithShape="1">
            <a:gsLst>
              <a:gs pos="0">
                <a:srgbClr val="88C7BE"/>
              </a:gs>
              <a:gs pos="0">
                <a:srgbClr val="00B050">
                  <a:alpha val="49000"/>
                  <a:lumMod val="90000"/>
                </a:srgbClr>
              </a:gs>
              <a:gs pos="100000">
                <a:srgbClr val="C7EBC5"/>
              </a:gs>
              <a:gs pos="100000">
                <a:schemeClr val="accent1">
                  <a:tint val="23500"/>
                  <a:satMod val="160000"/>
                </a:schemeClr>
              </a:gs>
            </a:gsLst>
            <a:lin ang="0" scaled="1"/>
            <a:tileRect/>
          </a:gradFill>
        </p:spPr>
        <p:txBody>
          <a:bodyPr wrap="square" rtlCol="0">
            <a:spAutoFit/>
          </a:bodyPr>
          <a:lstStyle/>
          <a:p>
            <a:endParaRPr lang="fr-FR" dirty="0"/>
          </a:p>
        </p:txBody>
      </p:sp>
      <p:sp>
        <p:nvSpPr>
          <p:cNvPr id="5" name="ZoneTexte 4"/>
          <p:cNvSpPr txBox="1"/>
          <p:nvPr/>
        </p:nvSpPr>
        <p:spPr>
          <a:xfrm>
            <a:off x="0" y="6237312"/>
            <a:ext cx="9144000" cy="307777"/>
          </a:xfrm>
          <a:prstGeom prst="rect">
            <a:avLst/>
          </a:prstGeom>
          <a:gradFill flip="none" rotWithShape="1">
            <a:gsLst>
              <a:gs pos="0">
                <a:srgbClr val="88C7BE"/>
              </a:gs>
              <a:gs pos="0">
                <a:srgbClr val="00B050">
                  <a:alpha val="49000"/>
                  <a:lumMod val="90000"/>
                </a:srgbClr>
              </a:gs>
              <a:gs pos="100000">
                <a:srgbClr val="C7EBC5"/>
              </a:gs>
              <a:gs pos="100000">
                <a:schemeClr val="accent1">
                  <a:tint val="23500"/>
                  <a:satMod val="160000"/>
                </a:schemeClr>
              </a:gs>
            </a:gsLst>
            <a:lin ang="0" scaled="1"/>
            <a:tileRect/>
          </a:gradFill>
        </p:spPr>
        <p:txBody>
          <a:bodyPr wrap="square" rtlCol="0">
            <a:spAutoFit/>
          </a:bodyPr>
          <a:lstStyle/>
          <a:p>
            <a:r>
              <a:rPr lang="fr-FR" sz="1400" dirty="0" smtClean="0"/>
              <a:t>Direction du Patrimoine</a:t>
            </a:r>
            <a:endParaRPr lang="fr-FR" sz="1400" dirty="0"/>
          </a:p>
        </p:txBody>
      </p:sp>
      <p:sp>
        <p:nvSpPr>
          <p:cNvPr id="3" name="Rectangle 2"/>
          <p:cNvSpPr/>
          <p:nvPr/>
        </p:nvSpPr>
        <p:spPr>
          <a:xfrm>
            <a:off x="762970" y="2276872"/>
            <a:ext cx="7560840" cy="1538883"/>
          </a:xfrm>
          <a:prstGeom prst="rect">
            <a:avLst/>
          </a:prstGeom>
        </p:spPr>
        <p:txBody>
          <a:bodyPr wrap="square">
            <a:spAutoFit/>
          </a:bodyPr>
          <a:lstStyle/>
          <a:p>
            <a:pPr marL="285750" lvl="0" indent="-285750">
              <a:spcAft>
                <a:spcPts val="2400"/>
              </a:spcAft>
              <a:buFont typeface="Wingdings" pitchFamily="2" charset="2"/>
              <a:buChar char="§"/>
            </a:pPr>
            <a:r>
              <a:rPr lang="fr-FR" dirty="0" smtClean="0"/>
              <a:t>Remplacement du sol PVC « Quartier Saint Jacques » à CHATEAUROUX</a:t>
            </a:r>
          </a:p>
          <a:p>
            <a:pPr marL="285750" lvl="0" indent="-285750">
              <a:spcAft>
                <a:spcPts val="2400"/>
              </a:spcAft>
              <a:buFont typeface="Wingdings" pitchFamily="2" charset="2"/>
              <a:buChar char="§"/>
            </a:pPr>
            <a:r>
              <a:rPr lang="fr-FR" dirty="0" smtClean="0"/>
              <a:t>Travaux d’embellissement entre deux locations : nouveaux revêtements</a:t>
            </a:r>
          </a:p>
          <a:p>
            <a:pPr marL="285750" lvl="0" indent="-285750">
              <a:spcAft>
                <a:spcPts val="2400"/>
              </a:spcAft>
              <a:buFont typeface="Wingdings" pitchFamily="2" charset="2"/>
              <a:buChar char="§"/>
            </a:pPr>
            <a:r>
              <a:rPr lang="fr-FR" dirty="0" smtClean="0"/>
              <a:t>« Rafraîchissement » de la permanence d’ISSOUDUN</a:t>
            </a:r>
            <a:endParaRPr lang="fr-FR" dirty="0"/>
          </a:p>
        </p:txBody>
      </p:sp>
      <p:sp>
        <p:nvSpPr>
          <p:cNvPr id="6" name="Titre 1"/>
          <p:cNvSpPr>
            <a:spLocks noGrp="1"/>
          </p:cNvSpPr>
          <p:nvPr>
            <p:ph type="ctrTitle"/>
          </p:nvPr>
        </p:nvSpPr>
        <p:spPr>
          <a:xfrm>
            <a:off x="2628900" y="764704"/>
            <a:ext cx="3886200" cy="864096"/>
          </a:xfrm>
          <a:ln w="19050">
            <a:solidFill>
              <a:schemeClr val="bg1">
                <a:lumMod val="50000"/>
              </a:schemeClr>
            </a:solidFill>
          </a:ln>
        </p:spPr>
        <p:txBody>
          <a:bodyPr>
            <a:normAutofit/>
          </a:bodyPr>
          <a:lstStyle/>
          <a:p>
            <a:r>
              <a:rPr lang="fr-FR" sz="2000" dirty="0" smtClean="0"/>
              <a:t>AUTRES CHANTIERS</a:t>
            </a:r>
            <a:br>
              <a:rPr lang="fr-FR" sz="2000" dirty="0" smtClean="0"/>
            </a:br>
            <a:r>
              <a:rPr lang="fr-FR" sz="2000" dirty="0" smtClean="0"/>
              <a:t>SUR LE MEME THEME</a:t>
            </a:r>
            <a:endParaRPr lang="fr-FR" sz="2000" dirty="0"/>
          </a:p>
        </p:txBody>
      </p:sp>
    </p:spTree>
    <p:extLst>
      <p:ext uri="{BB962C8B-B14F-4D97-AF65-F5344CB8AC3E}">
        <p14:creationId xmlns:p14="http://schemas.microsoft.com/office/powerpoint/2010/main" val="1254159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260648"/>
            <a:ext cx="9144000" cy="369332"/>
          </a:xfrm>
          <a:prstGeom prst="rect">
            <a:avLst/>
          </a:prstGeom>
          <a:gradFill flip="none" rotWithShape="1">
            <a:gsLst>
              <a:gs pos="0">
                <a:srgbClr val="88C7BE"/>
              </a:gs>
              <a:gs pos="0">
                <a:srgbClr val="00B050">
                  <a:alpha val="49000"/>
                  <a:lumMod val="90000"/>
                </a:srgbClr>
              </a:gs>
              <a:gs pos="100000">
                <a:srgbClr val="C7EBC5"/>
              </a:gs>
              <a:gs pos="100000">
                <a:schemeClr val="accent1">
                  <a:tint val="23500"/>
                  <a:satMod val="160000"/>
                </a:schemeClr>
              </a:gs>
            </a:gsLst>
            <a:lin ang="0" scaled="1"/>
            <a:tileRect/>
          </a:gradFill>
        </p:spPr>
        <p:txBody>
          <a:bodyPr wrap="square" rtlCol="0">
            <a:spAutoFit/>
          </a:bodyPr>
          <a:lstStyle/>
          <a:p>
            <a:endParaRPr lang="fr-FR" dirty="0"/>
          </a:p>
        </p:txBody>
      </p:sp>
      <p:sp>
        <p:nvSpPr>
          <p:cNvPr id="5" name="ZoneTexte 4"/>
          <p:cNvSpPr txBox="1"/>
          <p:nvPr/>
        </p:nvSpPr>
        <p:spPr>
          <a:xfrm>
            <a:off x="0" y="6237312"/>
            <a:ext cx="9144000" cy="307777"/>
          </a:xfrm>
          <a:prstGeom prst="rect">
            <a:avLst/>
          </a:prstGeom>
          <a:gradFill flip="none" rotWithShape="1">
            <a:gsLst>
              <a:gs pos="0">
                <a:srgbClr val="88C7BE"/>
              </a:gs>
              <a:gs pos="0">
                <a:srgbClr val="00B050">
                  <a:alpha val="49000"/>
                  <a:lumMod val="90000"/>
                </a:srgbClr>
              </a:gs>
              <a:gs pos="100000">
                <a:srgbClr val="C7EBC5"/>
              </a:gs>
              <a:gs pos="100000">
                <a:schemeClr val="accent1">
                  <a:tint val="23500"/>
                  <a:satMod val="160000"/>
                </a:schemeClr>
              </a:gs>
            </a:gsLst>
            <a:lin ang="0" scaled="1"/>
            <a:tileRect/>
          </a:gradFill>
        </p:spPr>
        <p:txBody>
          <a:bodyPr wrap="square" rtlCol="0">
            <a:spAutoFit/>
          </a:bodyPr>
          <a:lstStyle/>
          <a:p>
            <a:r>
              <a:rPr lang="fr-FR" sz="1400" dirty="0" smtClean="0"/>
              <a:t>Direction du Patrimoine</a:t>
            </a:r>
            <a:endParaRPr lang="fr-FR" sz="1400" dirty="0"/>
          </a:p>
        </p:txBody>
      </p:sp>
      <p:sp>
        <p:nvSpPr>
          <p:cNvPr id="6" name="Titre 1"/>
          <p:cNvSpPr>
            <a:spLocks noGrp="1"/>
          </p:cNvSpPr>
          <p:nvPr>
            <p:ph type="ctrTitle"/>
          </p:nvPr>
        </p:nvSpPr>
        <p:spPr>
          <a:xfrm>
            <a:off x="2628900" y="764704"/>
            <a:ext cx="3886200" cy="864096"/>
          </a:xfrm>
          <a:ln w="19050">
            <a:solidFill>
              <a:schemeClr val="bg1">
                <a:lumMod val="50000"/>
              </a:schemeClr>
            </a:solidFill>
          </a:ln>
        </p:spPr>
        <p:txBody>
          <a:bodyPr>
            <a:normAutofit/>
          </a:bodyPr>
          <a:lstStyle/>
          <a:p>
            <a:r>
              <a:rPr lang="fr-FR" sz="2000" dirty="0" smtClean="0"/>
              <a:t>PERMANENCE D’ISSOUDUN</a:t>
            </a:r>
            <a:endParaRPr lang="fr-FR" dirty="0"/>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682" y="1772816"/>
            <a:ext cx="8588636" cy="3888432"/>
          </a:xfrm>
          <a:prstGeom prst="rect">
            <a:avLst/>
          </a:prstGeom>
          <a:solidFill>
            <a:srgbClr val="BEFBFE"/>
          </a:solidFill>
        </p:spPr>
      </p:pic>
    </p:spTree>
    <p:extLst>
      <p:ext uri="{BB962C8B-B14F-4D97-AF65-F5344CB8AC3E}">
        <p14:creationId xmlns:p14="http://schemas.microsoft.com/office/powerpoint/2010/main" val="773788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260648"/>
            <a:ext cx="9144000" cy="369332"/>
          </a:xfrm>
          <a:prstGeom prst="rect">
            <a:avLst/>
          </a:prstGeom>
          <a:gradFill flip="none" rotWithShape="1">
            <a:gsLst>
              <a:gs pos="0">
                <a:srgbClr val="88C7BE"/>
              </a:gs>
              <a:gs pos="0">
                <a:srgbClr val="00B050">
                  <a:alpha val="49000"/>
                  <a:lumMod val="90000"/>
                </a:srgbClr>
              </a:gs>
              <a:gs pos="100000">
                <a:srgbClr val="C7EBC5"/>
              </a:gs>
              <a:gs pos="100000">
                <a:schemeClr val="accent1">
                  <a:tint val="23500"/>
                  <a:satMod val="160000"/>
                </a:schemeClr>
              </a:gs>
            </a:gsLst>
            <a:lin ang="0" scaled="1"/>
            <a:tileRect/>
          </a:gradFill>
        </p:spPr>
        <p:txBody>
          <a:bodyPr wrap="square" rtlCol="0">
            <a:spAutoFit/>
          </a:bodyPr>
          <a:lstStyle/>
          <a:p>
            <a:endParaRPr lang="fr-FR" dirty="0"/>
          </a:p>
        </p:txBody>
      </p:sp>
      <p:sp>
        <p:nvSpPr>
          <p:cNvPr id="5" name="ZoneTexte 4"/>
          <p:cNvSpPr txBox="1"/>
          <p:nvPr/>
        </p:nvSpPr>
        <p:spPr>
          <a:xfrm>
            <a:off x="0" y="6237312"/>
            <a:ext cx="9144000" cy="307777"/>
          </a:xfrm>
          <a:prstGeom prst="rect">
            <a:avLst/>
          </a:prstGeom>
          <a:gradFill flip="none" rotWithShape="1">
            <a:gsLst>
              <a:gs pos="0">
                <a:srgbClr val="88C7BE"/>
              </a:gs>
              <a:gs pos="0">
                <a:srgbClr val="00B050">
                  <a:alpha val="49000"/>
                  <a:lumMod val="90000"/>
                </a:srgbClr>
              </a:gs>
              <a:gs pos="100000">
                <a:srgbClr val="C7EBC5"/>
              </a:gs>
              <a:gs pos="100000">
                <a:schemeClr val="accent1">
                  <a:tint val="23500"/>
                  <a:satMod val="160000"/>
                </a:schemeClr>
              </a:gs>
            </a:gsLst>
            <a:lin ang="0" scaled="1"/>
            <a:tileRect/>
          </a:gradFill>
        </p:spPr>
        <p:txBody>
          <a:bodyPr wrap="square" rtlCol="0">
            <a:spAutoFit/>
          </a:bodyPr>
          <a:lstStyle/>
          <a:p>
            <a:r>
              <a:rPr lang="fr-FR" sz="1400" dirty="0" smtClean="0"/>
              <a:t>Direction du Patrimoine</a:t>
            </a:r>
            <a:endParaRPr lang="fr-FR" sz="1400" dirty="0"/>
          </a:p>
        </p:txBody>
      </p:sp>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19673" y="691828"/>
            <a:ext cx="5832648" cy="5407583"/>
          </a:xfrm>
          <a:prstGeom prst="rect">
            <a:avLst/>
          </a:prstGeom>
        </p:spPr>
      </p:pic>
    </p:spTree>
    <p:extLst>
      <p:ext uri="{BB962C8B-B14F-4D97-AF65-F5344CB8AC3E}">
        <p14:creationId xmlns:p14="http://schemas.microsoft.com/office/powerpoint/2010/main" val="285504439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176</Words>
  <Application>Microsoft Office PowerPoint</Application>
  <PresentationFormat>Affichage à l'écran (4:3)</PresentationFormat>
  <Paragraphs>36</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TRAVAUX DE FIDELISATION LOCATAIRE</vt:lpstr>
      <vt:lpstr>MOTORISATION DE VOLETS ROULANTS « Quartier Beaulieu » à CHATEAUROUX</vt:lpstr>
      <vt:lpstr>Présentation PowerPoint</vt:lpstr>
      <vt:lpstr>Présentation PowerPoint</vt:lpstr>
      <vt:lpstr>AUTRES CHANTIERS SUR LE MEME THEME</vt:lpstr>
      <vt:lpstr>PERMANENCE D’ISSOUDUN</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Karine Charret</dc:creator>
  <cp:lastModifiedBy>Karine Charret</cp:lastModifiedBy>
  <cp:revision>8</cp:revision>
  <dcterms:created xsi:type="dcterms:W3CDTF">2012-06-20T06:46:24Z</dcterms:created>
  <dcterms:modified xsi:type="dcterms:W3CDTF">2012-06-20T08:08:53Z</dcterms:modified>
</cp:coreProperties>
</file>